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729" autoAdjust="0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597" y="24054"/>
            <a:ext cx="4669536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30203" y="6492876"/>
            <a:ext cx="28448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41656" y="6492876"/>
            <a:ext cx="1776208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98598" y="6848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16/2/13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15.jpeg"/><Relationship Id="rId7" Type="http://schemas.openxmlformats.org/officeDocument/2006/relationships/image" Target="../media/image21.jpeg"/><Relationship Id="rId8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iCenter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创客空间规划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李兆基科技大楼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016</a:t>
            </a:r>
            <a:r>
              <a:rPr kumimoji="1" lang="zh-CN" altLang="en-US" dirty="0" smtClean="0"/>
              <a:t>年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施21剖面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44"/>
          <a:stretch/>
        </p:blipFill>
        <p:spPr>
          <a:xfrm>
            <a:off x="1095537" y="847151"/>
            <a:ext cx="10000926" cy="5432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3086" y="4148567"/>
            <a:ext cx="6780330" cy="65061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数字化先进制造车间</a:t>
            </a:r>
          </a:p>
        </p:txBody>
      </p:sp>
      <p:sp>
        <p:nvSpPr>
          <p:cNvPr id="7" name="矩形 6"/>
          <p:cNvSpPr/>
          <p:nvPr/>
        </p:nvSpPr>
        <p:spPr>
          <a:xfrm>
            <a:off x="2691712" y="3251475"/>
            <a:ext cx="2326406" cy="438637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</a:p>
        </p:txBody>
      </p:sp>
      <p:sp>
        <p:nvSpPr>
          <p:cNvPr id="8" name="矩形 7"/>
          <p:cNvSpPr/>
          <p:nvPr/>
        </p:nvSpPr>
        <p:spPr>
          <a:xfrm>
            <a:off x="5862854" y="3251475"/>
            <a:ext cx="3057503" cy="438637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</a:p>
        </p:txBody>
      </p:sp>
      <p:sp>
        <p:nvSpPr>
          <p:cNvPr id="20" name="矩形 19"/>
          <p:cNvSpPr/>
          <p:nvPr/>
        </p:nvSpPr>
        <p:spPr>
          <a:xfrm>
            <a:off x="2691711" y="2877687"/>
            <a:ext cx="3103864" cy="350907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钳工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木工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</a:p>
        </p:txBody>
      </p:sp>
      <p:sp>
        <p:nvSpPr>
          <p:cNvPr id="21" name="矩形 20"/>
          <p:cNvSpPr/>
          <p:nvPr/>
        </p:nvSpPr>
        <p:spPr>
          <a:xfrm>
            <a:off x="5862854" y="2877687"/>
            <a:ext cx="3057503" cy="350907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团队创新与团队训练</a:t>
            </a:r>
          </a:p>
        </p:txBody>
      </p:sp>
      <p:sp>
        <p:nvSpPr>
          <p:cNvPr id="22" name="矩形 21"/>
          <p:cNvSpPr/>
          <p:nvPr/>
        </p:nvSpPr>
        <p:spPr>
          <a:xfrm>
            <a:off x="2691712" y="2511378"/>
            <a:ext cx="4658779" cy="350907"/>
          </a:xfrm>
          <a:prstGeom prst="rect">
            <a:avLst/>
          </a:prstGeom>
          <a:solidFill>
            <a:srgbClr val="00009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行政服务与条件保障</a:t>
            </a:r>
          </a:p>
        </p:txBody>
      </p:sp>
      <p:sp>
        <p:nvSpPr>
          <p:cNvPr id="23" name="矩形 22"/>
          <p:cNvSpPr/>
          <p:nvPr/>
        </p:nvSpPr>
        <p:spPr>
          <a:xfrm>
            <a:off x="2691710" y="2138042"/>
            <a:ext cx="2326407" cy="350907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电子工坊</a:t>
            </a:r>
          </a:p>
        </p:txBody>
      </p:sp>
      <p:sp>
        <p:nvSpPr>
          <p:cNvPr id="24" name="矩形 23"/>
          <p:cNvSpPr/>
          <p:nvPr/>
        </p:nvSpPr>
        <p:spPr>
          <a:xfrm>
            <a:off x="5077920" y="2138042"/>
            <a:ext cx="2272569" cy="35090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</a:p>
        </p:txBody>
      </p:sp>
      <p:sp>
        <p:nvSpPr>
          <p:cNvPr id="25" name="矩形 24"/>
          <p:cNvSpPr/>
          <p:nvPr/>
        </p:nvSpPr>
        <p:spPr>
          <a:xfrm>
            <a:off x="2691711" y="1757687"/>
            <a:ext cx="1528269" cy="35090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</a:p>
        </p:txBody>
      </p:sp>
      <p:sp>
        <p:nvSpPr>
          <p:cNvPr id="26" name="矩形 25"/>
          <p:cNvSpPr/>
          <p:nvPr/>
        </p:nvSpPr>
        <p:spPr>
          <a:xfrm>
            <a:off x="4263086" y="1757687"/>
            <a:ext cx="3087405" cy="35090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</a:p>
        </p:txBody>
      </p:sp>
      <p:sp>
        <p:nvSpPr>
          <p:cNvPr id="27" name="矩形 26"/>
          <p:cNvSpPr/>
          <p:nvPr/>
        </p:nvSpPr>
        <p:spPr>
          <a:xfrm>
            <a:off x="2691710" y="1378243"/>
            <a:ext cx="2326407" cy="35090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</a:p>
        </p:txBody>
      </p:sp>
      <p:sp>
        <p:nvSpPr>
          <p:cNvPr id="28" name="矩形 27"/>
          <p:cNvSpPr/>
          <p:nvPr/>
        </p:nvSpPr>
        <p:spPr>
          <a:xfrm>
            <a:off x="5077920" y="1378243"/>
            <a:ext cx="1525015" cy="35090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2839" y="1378243"/>
            <a:ext cx="1272821" cy="35090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r>
              <a:rPr kumimoji="1" lang="en-US" altLang="zh-CN" sz="8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8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184108" y="1263081"/>
            <a:ext cx="436585" cy="4350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200" dirty="0"/>
              <a:t>6F</a:t>
            </a:r>
          </a:p>
          <a:p>
            <a:pPr>
              <a:lnSpc>
                <a:spcPct val="170000"/>
              </a:lnSpc>
            </a:pPr>
            <a:r>
              <a:rPr kumimoji="1" lang="zh-CN" altLang="zh-CN" sz="1200" dirty="0"/>
              <a:t>5</a:t>
            </a:r>
            <a:r>
              <a:rPr kumimoji="1" lang="en-US" altLang="zh-CN" sz="1200" dirty="0"/>
              <a:t>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/>
              <a:t>4F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/>
              <a:t>3F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/>
              <a:t>2F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/>
              <a:t>1F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/>
              <a:t>B1</a:t>
            </a:r>
          </a:p>
          <a:p>
            <a:pPr>
              <a:lnSpc>
                <a:spcPct val="250000"/>
              </a:lnSpc>
            </a:pPr>
            <a:r>
              <a:rPr kumimoji="1" lang="en-US" altLang="zh-CN" sz="1200" dirty="0"/>
              <a:t>B2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/>
              <a:t>B3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/>
              <a:t>B4</a:t>
            </a:r>
            <a:endParaRPr kumimoji="1"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2691712" y="3727496"/>
            <a:ext cx="6228646" cy="39477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焊接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热加工实验室</a:t>
            </a:r>
          </a:p>
        </p:txBody>
      </p:sp>
      <p:sp>
        <p:nvSpPr>
          <p:cNvPr id="32" name="矩形 31"/>
          <p:cNvSpPr/>
          <p:nvPr/>
        </p:nvSpPr>
        <p:spPr>
          <a:xfrm>
            <a:off x="9301611" y="5200223"/>
            <a:ext cx="1741805" cy="39477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铸造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消失模铸造</a:t>
            </a:r>
          </a:p>
        </p:txBody>
      </p:sp>
      <p:sp>
        <p:nvSpPr>
          <p:cNvPr id="33" name="矩形 32"/>
          <p:cNvSpPr/>
          <p:nvPr/>
        </p:nvSpPr>
        <p:spPr>
          <a:xfrm>
            <a:off x="2738072" y="4805453"/>
            <a:ext cx="8358391" cy="3947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地下车库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9301605" y="1232093"/>
            <a:ext cx="1480160" cy="994116"/>
            <a:chOff x="7202917" y="1533125"/>
            <a:chExt cx="1214803" cy="815895"/>
          </a:xfrm>
        </p:grpSpPr>
        <p:sp>
          <p:nvSpPr>
            <p:cNvPr id="34" name="圆角矩形 33"/>
            <p:cNvSpPr/>
            <p:nvPr/>
          </p:nvSpPr>
          <p:spPr>
            <a:xfrm>
              <a:off x="7202917" y="1533125"/>
              <a:ext cx="1214803" cy="81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7320038" y="1612854"/>
              <a:ext cx="980560" cy="656436"/>
              <a:chOff x="694400" y="717861"/>
              <a:chExt cx="980560" cy="656436"/>
            </a:xfrm>
          </p:grpSpPr>
          <p:cxnSp>
            <p:nvCxnSpPr>
              <p:cNvPr id="10" name="直线箭头连接符 9"/>
              <p:cNvCxnSpPr/>
              <p:nvPr/>
            </p:nvCxnSpPr>
            <p:spPr>
              <a:xfrm>
                <a:off x="969388" y="987821"/>
                <a:ext cx="42947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梯形 12"/>
              <p:cNvSpPr/>
              <p:nvPr/>
            </p:nvSpPr>
            <p:spPr>
              <a:xfrm>
                <a:off x="1112128" y="911127"/>
                <a:ext cx="143997" cy="141118"/>
              </a:xfrm>
              <a:prstGeom prst="trapezoid">
                <a:avLst>
                  <a:gd name="adj" fmla="val 143051"/>
                </a:avLst>
              </a:prstGeom>
              <a:solidFill>
                <a:schemeClr val="accent1"/>
              </a:solidFill>
              <a:effectLst/>
              <a:scene3d>
                <a:camera prst="orthographicFront">
                  <a:rot lat="0" lon="0" rev="0"/>
                </a:camera>
                <a:lightRig rig="threePt" dir="tl">
                  <a:rot lat="0" lon="0" rev="20400000"/>
                </a:lightRig>
              </a:scene3d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53321" y="717861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600" dirty="0"/>
                  <a:t>北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89201" y="1035743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dirty="0"/>
                  <a:t>南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4400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/>
                  <a:t>西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62054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/>
                  <a:t>东</a:t>
                </a:r>
              </a:p>
            </p:txBody>
          </p:sp>
        </p:grpSp>
      </p:grpSp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iCenter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创客空间各楼层布局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878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 r="1187"/>
          <a:stretch/>
        </p:blipFill>
        <p:spPr>
          <a:xfrm>
            <a:off x="3453894" y="2626012"/>
            <a:ext cx="8110578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4384755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5154185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6691655" y="1944675"/>
            <a:ext cx="1951201" cy="115990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33" y="4929917"/>
            <a:ext cx="180023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36" y="1411463"/>
            <a:ext cx="180012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52" y="4929917"/>
            <a:ext cx="1799880" cy="1080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444110" y="2748722"/>
            <a:ext cx="2116477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学生自由制作工位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62129" y="3893709"/>
            <a:ext cx="936000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数字化</a:t>
            </a:r>
            <a:r>
              <a:rPr kumimoji="1" lang="zh-CN" altLang="en-US" sz="110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车间及远程工厂</a:t>
            </a:r>
            <a:endParaRPr kumimoji="1" lang="zh-CN" altLang="en-US" sz="11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6029035" y="1951464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35" y="1412058"/>
            <a:ext cx="1799760" cy="108000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7575148" y="2693502"/>
            <a:ext cx="3859147" cy="1932695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</a:p>
        </p:txBody>
      </p:sp>
      <p:sp>
        <p:nvSpPr>
          <p:cNvPr id="43" name="矩形 42"/>
          <p:cNvSpPr/>
          <p:nvPr/>
        </p:nvSpPr>
        <p:spPr>
          <a:xfrm>
            <a:off x="3709867" y="2748722"/>
            <a:ext cx="553266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自行车</a:t>
            </a:r>
            <a:endParaRPr kumimoji="1" lang="en-US" altLang="zh-CN" sz="9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9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66" y="1411464"/>
            <a:ext cx="1801708" cy="1080595"/>
          </a:xfrm>
          <a:prstGeom prst="rect">
            <a:avLst/>
          </a:prstGeom>
        </p:spPr>
      </p:pic>
      <p:sp>
        <p:nvSpPr>
          <p:cNvPr id="26" name="矩形 36"/>
          <p:cNvSpPr/>
          <p:nvPr/>
        </p:nvSpPr>
        <p:spPr>
          <a:xfrm>
            <a:off x="3709866" y="3626189"/>
            <a:ext cx="945148" cy="93220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开放讨论区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381" y="1467661"/>
            <a:ext cx="27835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自行车工坊：</a:t>
            </a:r>
            <a:endParaRPr lang="en-US" altLang="zh-CN" sz="1200" dirty="0" smtClean="0"/>
          </a:p>
          <a:p>
            <a:r>
              <a:rPr lang="zh-CN" altLang="en-US" sz="1200" dirty="0" smtClean="0"/>
              <a:t>学生自行车协会、学生创客空间社团</a:t>
            </a:r>
            <a:endParaRPr lang="en-US" altLang="zh-CN" sz="1200" dirty="0" smtClean="0"/>
          </a:p>
          <a:p>
            <a:endParaRPr lang="en-US" sz="1200" dirty="0"/>
          </a:p>
          <a:p>
            <a:r>
              <a:rPr lang="zh-CN" altLang="en-US" sz="1200" dirty="0" smtClean="0"/>
              <a:t>学生自由制作工位：</a:t>
            </a:r>
            <a:endParaRPr lang="en-US" altLang="zh-CN" sz="1200" dirty="0" smtClean="0"/>
          </a:p>
          <a:p>
            <a:r>
              <a:rPr lang="zh-CN" altLang="en-US" sz="1200" dirty="0" smtClean="0"/>
              <a:t>全校课程项目制作实践基地</a:t>
            </a:r>
            <a:endParaRPr lang="en-US" altLang="zh-CN" sz="1200" dirty="0" smtClean="0"/>
          </a:p>
          <a:p>
            <a:endParaRPr lang="en-US" sz="1200" dirty="0"/>
          </a:p>
          <a:p>
            <a:r>
              <a:rPr lang="zh-CN" altLang="en-US" sz="1200" dirty="0" smtClean="0"/>
              <a:t>开放讨论区：</a:t>
            </a:r>
            <a:endParaRPr lang="en-US" altLang="zh-CN" sz="1200" dirty="0" smtClean="0"/>
          </a:p>
          <a:p>
            <a:r>
              <a:rPr lang="zh-CN" altLang="en-US" sz="1200" dirty="0" smtClean="0"/>
              <a:t>学生进行自由交流、展演活动的场所</a:t>
            </a:r>
            <a:endParaRPr lang="en-US" altLang="zh-CN" sz="1200" dirty="0" smtClean="0"/>
          </a:p>
          <a:p>
            <a:endParaRPr lang="en-US" sz="1200" dirty="0"/>
          </a:p>
          <a:p>
            <a:r>
              <a:rPr lang="zh-CN" altLang="en-US" sz="1200" dirty="0" smtClean="0"/>
              <a:t>数字化车间及远程工厂：</a:t>
            </a:r>
            <a:endParaRPr lang="en-US" altLang="zh-CN" sz="1200" dirty="0" smtClean="0"/>
          </a:p>
          <a:p>
            <a:r>
              <a:rPr lang="zh-CN" altLang="en-US" sz="1200" dirty="0"/>
              <a:t>＊</a:t>
            </a:r>
            <a:r>
              <a:rPr lang="zh-CN" altLang="en-US" sz="1200" dirty="0" smtClean="0"/>
              <a:t>本科工程训练概论课、实验室科研探究、工业系统基础概论课等。视频展示地下二数字车间的整体结构、主要组成，展示工业系统的宏观架构。</a:t>
            </a:r>
            <a:endParaRPr lang="en-US" altLang="zh-CN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46474" y="60712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开放、展示、未来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5" y="2626012"/>
            <a:ext cx="6145468" cy="2225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316977" y="2742961"/>
            <a:ext cx="2819160" cy="631995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</a:p>
        </p:txBody>
      </p:sp>
      <p:cxnSp>
        <p:nvCxnSpPr>
          <p:cNvPr id="15" name="直线连接符 14"/>
          <p:cNvCxnSpPr/>
          <p:nvPr/>
        </p:nvCxnSpPr>
        <p:spPr>
          <a:xfrm>
            <a:off x="9178956" y="1951464"/>
            <a:ext cx="22087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E:\苏楠楠\2014项目\THU清华大学李兆基大楼创客空间设计\资料\清华全部项目\2F+4F效果图\4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77" y="1412058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70380" y="1467661"/>
            <a:ext cx="410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B445</a:t>
            </a:r>
            <a:r>
              <a:rPr lang="zh-CN" altLang="en-US" sz="1600" dirty="0" smtClean="0"/>
              <a:t>，创客</a:t>
            </a:r>
            <a:r>
              <a:rPr lang="zh-CN" altLang="en-US" sz="1600" dirty="0"/>
              <a:t>空间</a:t>
            </a:r>
            <a:r>
              <a:rPr lang="zh-CN" altLang="en-US" sz="1600" dirty="0" smtClean="0"/>
              <a:t>工作室：</a:t>
            </a:r>
            <a:endParaRPr lang="en-US" altLang="zh-CN" sz="1600" dirty="0" smtClean="0"/>
          </a:p>
          <a:p>
            <a:r>
              <a:rPr lang="zh-CN" altLang="en-US" sz="1600" dirty="0" smtClean="0"/>
              <a:t>设计举办创客活动、开发创客主题项目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 smtClean="0"/>
              <a:t>B439</a:t>
            </a:r>
            <a:r>
              <a:rPr lang="zh-CN" altLang="en-US" sz="1600" dirty="0" smtClean="0"/>
              <a:t>，智能</a:t>
            </a:r>
            <a:r>
              <a:rPr lang="zh-CN" altLang="en-US" sz="1600" dirty="0"/>
              <a:t>机器人项目</a:t>
            </a:r>
            <a:r>
              <a:rPr lang="zh-CN" altLang="en-US" sz="1600" dirty="0" smtClean="0"/>
              <a:t>组：</a:t>
            </a:r>
            <a:endParaRPr lang="en-US" altLang="zh-CN" sz="1600" dirty="0" smtClean="0"/>
          </a:p>
          <a:p>
            <a:r>
              <a:rPr lang="zh-CN" altLang="en-US" sz="1600" dirty="0" smtClean="0"/>
              <a:t>＊工业机器人、服务型机器人开发。相关教学内容开发</a:t>
            </a:r>
            <a:endParaRPr lang="en-US" altLang="zh-CN" sz="1600" dirty="0"/>
          </a:p>
          <a:p>
            <a:endParaRPr lang="en-US" sz="1600" dirty="0"/>
          </a:p>
          <a:p>
            <a:r>
              <a:rPr lang="en-US" altLang="zh-CN" sz="1600" dirty="0" smtClean="0"/>
              <a:t>B436</a:t>
            </a:r>
            <a:r>
              <a:rPr lang="zh-CN" altLang="en-US" sz="1600" dirty="0" smtClean="0"/>
              <a:t>，前沿</a:t>
            </a:r>
            <a:r>
              <a:rPr lang="zh-CN" altLang="en-US" sz="1600" dirty="0"/>
              <a:t>新知与实践</a:t>
            </a:r>
            <a:r>
              <a:rPr lang="zh-CN" altLang="en-US" sz="1600" dirty="0" smtClean="0"/>
              <a:t>工作室：</a:t>
            </a:r>
            <a:endParaRPr lang="en-US" altLang="zh-CN" sz="1600" dirty="0" smtClean="0"/>
          </a:p>
          <a:p>
            <a:r>
              <a:rPr lang="zh-CN" altLang="en-US" sz="1600" dirty="0" smtClean="0"/>
              <a:t>策划前沿新知展示活动，发掘校园三创新星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046474" y="60712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学生社团、内容开发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57" y="2626012"/>
            <a:ext cx="6183265" cy="2225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562049" y="3706988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创新设计工坊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贤聚”</a:t>
            </a:r>
          </a:p>
        </p:txBody>
      </p:sp>
      <p:sp>
        <p:nvSpPr>
          <p:cNvPr id="27" name="矩形 26"/>
          <p:cNvSpPr/>
          <p:nvPr/>
        </p:nvSpPr>
        <p:spPr>
          <a:xfrm>
            <a:off x="7563415" y="2736454"/>
            <a:ext cx="376098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</a:p>
        </p:txBody>
      </p:sp>
      <p:sp>
        <p:nvSpPr>
          <p:cNvPr id="28" name="矩形 27"/>
          <p:cNvSpPr/>
          <p:nvPr/>
        </p:nvSpPr>
        <p:spPr>
          <a:xfrm>
            <a:off x="9433465" y="3706988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彦铭”</a:t>
            </a: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5784158" y="4367561"/>
            <a:ext cx="4356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7189158" y="4367562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0299791" y="1951463"/>
            <a:ext cx="294497" cy="109790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7790424" y="4367561"/>
            <a:ext cx="19449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8256713" y="1951463"/>
            <a:ext cx="85897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E:\苏楠楠\2014项目\THU清华大学李兆基大楼创客空间设计\资料\清华全部项目\2F+4F效果图\2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79" y="1411463"/>
            <a:ext cx="172912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E:\苏楠楠\2014项目\THU清华大学李兆基大楼创客空间设计\资料\清华全部项目\2F+4F效果图\2F-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65" y="1411463"/>
            <a:ext cx="172863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8423" y="4893913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3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5940" y="489391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图片 47" descr="E:\苏楠楠\2014项目\THU清华大学李兆基大楼创客空间设计\资料\清华全部项目\F5\zhizuojian (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769" y="4893913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矩形 52"/>
          <p:cNvSpPr/>
          <p:nvPr/>
        </p:nvSpPr>
        <p:spPr>
          <a:xfrm>
            <a:off x="5572490" y="2736454"/>
            <a:ext cx="346647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技术咨询室</a:t>
            </a:r>
          </a:p>
        </p:txBody>
      </p:sp>
      <p:sp>
        <p:nvSpPr>
          <p:cNvPr id="54" name="矩形 53"/>
          <p:cNvSpPr/>
          <p:nvPr/>
        </p:nvSpPr>
        <p:spPr>
          <a:xfrm>
            <a:off x="5943676" y="2736454"/>
            <a:ext cx="57600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教授</a:t>
            </a:r>
            <a:endParaRPr kumimoji="1" lang="en-US" altLang="zh-CN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0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工作室</a:t>
            </a:r>
          </a:p>
        </p:txBody>
      </p:sp>
      <p:sp>
        <p:nvSpPr>
          <p:cNvPr id="55" name="矩形 54"/>
          <p:cNvSpPr/>
          <p:nvPr/>
        </p:nvSpPr>
        <p:spPr>
          <a:xfrm>
            <a:off x="6563350" y="2736454"/>
            <a:ext cx="950982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i.Center</a:t>
            </a:r>
          </a:p>
          <a:p>
            <a:pPr algn="ctr"/>
            <a:r>
              <a:rPr kumimoji="1" lang="zh-CN" altLang="en-US" sz="10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新闻中心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6474" y="607122"/>
            <a:ext cx="433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设计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制作、跨</a:t>
            </a:r>
            <a:r>
              <a:rPr lang="zh-CN" altLang="en-US" sz="2400" dirty="0" smtClean="0"/>
              <a:t>学科创意与实践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70380" y="1467661"/>
            <a:ext cx="4103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B557</a:t>
            </a:r>
            <a:r>
              <a:rPr lang="zh-CN" altLang="en-US" sz="1600" dirty="0" smtClean="0"/>
              <a:t>，创意实现工坊：</a:t>
            </a:r>
            <a:endParaRPr lang="en-US" altLang="zh-CN" sz="1600" dirty="0" smtClean="0"/>
          </a:p>
          <a:p>
            <a:r>
              <a:rPr lang="zh-CN" altLang="en-US" sz="1600" dirty="0" smtClean="0"/>
              <a:t>创意项目辅导及制作</a:t>
            </a:r>
            <a:endParaRPr lang="en-US" altLang="zh-CN" sz="1600" dirty="0" smtClean="0"/>
          </a:p>
          <a:p>
            <a:r>
              <a:rPr lang="zh-CN" altLang="en-US" sz="1600" dirty="0"/>
              <a:t>＊</a:t>
            </a:r>
            <a:r>
              <a:rPr lang="zh-CN" altLang="en-US" sz="1600" dirty="0" smtClean="0"/>
              <a:t>小型木工实践课程（建筑系、美术学院）</a:t>
            </a:r>
            <a:endParaRPr lang="en-US" altLang="zh-CN" sz="1600" dirty="0" smtClean="0"/>
          </a:p>
          <a:p>
            <a:r>
              <a:rPr lang="zh-CN" altLang="en-US" sz="1600" dirty="0" smtClean="0"/>
              <a:t>＊机电系统开发讲座与实践活动（英特尔）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 smtClean="0"/>
              <a:t>B558</a:t>
            </a:r>
            <a:r>
              <a:rPr lang="zh-CN" altLang="en-US" sz="1600" dirty="0" smtClean="0"/>
              <a:t>，跨学科课程开发工作室：</a:t>
            </a:r>
            <a:endParaRPr lang="en-US" altLang="zh-CN" sz="1600" dirty="0" smtClean="0"/>
          </a:p>
          <a:p>
            <a:r>
              <a:rPr lang="zh-CN" altLang="en-US" sz="1600" dirty="0" smtClean="0"/>
              <a:t>辅修专业课程开发团队</a:t>
            </a:r>
            <a:endParaRPr lang="en-US" altLang="zh-CN" sz="1600" dirty="0"/>
          </a:p>
          <a:p>
            <a:endParaRPr lang="en-US" sz="1600" dirty="0"/>
          </a:p>
          <a:p>
            <a:r>
              <a:rPr lang="en-US" altLang="zh-CN" sz="1600" dirty="0" smtClean="0"/>
              <a:t>B559</a:t>
            </a:r>
            <a:r>
              <a:rPr lang="zh-CN" altLang="en-US" sz="1600" dirty="0" smtClean="0"/>
              <a:t>，小组研讨室：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B565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跨学科课程开发工作室：</a:t>
            </a:r>
            <a:endParaRPr lang="en-US" altLang="zh-CN" sz="1600" dirty="0"/>
          </a:p>
          <a:p>
            <a:r>
              <a:rPr lang="zh-CN" altLang="en-US" sz="1600" dirty="0"/>
              <a:t>辅修专业课程开发团队</a:t>
            </a:r>
            <a:endParaRPr lang="en-US" altLang="zh-CN" sz="1600" dirty="0"/>
          </a:p>
          <a:p>
            <a:endParaRPr lang="en-US" sz="1600" dirty="0" smtClean="0"/>
          </a:p>
          <a:p>
            <a:r>
              <a:rPr lang="en-US" altLang="zh-CN" sz="1600" dirty="0" smtClean="0"/>
              <a:t>B569</a:t>
            </a:r>
            <a:r>
              <a:rPr lang="zh-CN" altLang="en-US" sz="1600" dirty="0" smtClean="0"/>
              <a:t>，新闻中心及媒体与设计制作室：</a:t>
            </a:r>
            <a:endParaRPr lang="en-US" altLang="zh-CN" sz="1600" dirty="0" smtClean="0"/>
          </a:p>
          <a:p>
            <a:r>
              <a:rPr lang="zh-CN" altLang="en-US" sz="1600" dirty="0" smtClean="0"/>
              <a:t>数字化设计与多媒体制作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B570</a:t>
            </a:r>
            <a:r>
              <a:rPr lang="zh-CN" altLang="en-US" sz="1600" dirty="0" smtClean="0"/>
              <a:t>，创新设计工坊：</a:t>
            </a:r>
            <a:endParaRPr lang="en-US" altLang="zh-CN" sz="1600" dirty="0" smtClean="0"/>
          </a:p>
          <a:p>
            <a:r>
              <a:rPr lang="zh-CN" altLang="en-US" sz="1600" dirty="0" smtClean="0"/>
              <a:t>设计方法与设计思维（美术学院）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6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16" y="2735757"/>
            <a:ext cx="6183265" cy="200603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503302" y="2853022"/>
            <a:ext cx="1691999" cy="1764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春华”</a:t>
            </a:r>
          </a:p>
        </p:txBody>
      </p:sp>
      <p:sp>
        <p:nvSpPr>
          <p:cNvPr id="27" name="矩形 26"/>
          <p:cNvSpPr/>
          <p:nvPr/>
        </p:nvSpPr>
        <p:spPr>
          <a:xfrm>
            <a:off x="8087528" y="2853024"/>
            <a:ext cx="1718398" cy="68104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学生创业导师基地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秋实”</a:t>
            </a:r>
          </a:p>
        </p:txBody>
      </p:sp>
      <p:sp>
        <p:nvSpPr>
          <p:cNvPr id="28" name="矩形 27"/>
          <p:cNvSpPr/>
          <p:nvPr/>
        </p:nvSpPr>
        <p:spPr>
          <a:xfrm>
            <a:off x="9812063" y="3706988"/>
            <a:ext cx="1332000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5503301" y="4367561"/>
            <a:ext cx="676128" cy="99501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7148817" y="4367562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0314668" y="1951463"/>
            <a:ext cx="361987" cy="1214476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7750084" y="1951463"/>
            <a:ext cx="466289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722477" y="2853022"/>
            <a:ext cx="346647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技术咨询室</a:t>
            </a:r>
          </a:p>
        </p:txBody>
      </p:sp>
      <p:sp>
        <p:nvSpPr>
          <p:cNvPr id="30" name="矩形 29"/>
          <p:cNvSpPr/>
          <p:nvPr/>
        </p:nvSpPr>
        <p:spPr>
          <a:xfrm>
            <a:off x="8951990" y="3706988"/>
            <a:ext cx="841667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en-US" altLang="zh-CN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“雁栖”</a:t>
            </a:r>
          </a:p>
        </p:txBody>
      </p:sp>
      <p:sp>
        <p:nvSpPr>
          <p:cNvPr id="37" name="矩形 36"/>
          <p:cNvSpPr/>
          <p:nvPr/>
        </p:nvSpPr>
        <p:spPr>
          <a:xfrm>
            <a:off x="9819046" y="3116854"/>
            <a:ext cx="1244137" cy="417216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VIP</a:t>
            </a:r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茶艺馆</a:t>
            </a:r>
          </a:p>
        </p:txBody>
      </p:sp>
      <p:sp>
        <p:nvSpPr>
          <p:cNvPr id="41" name="矩形 40"/>
          <p:cNvSpPr/>
          <p:nvPr/>
        </p:nvSpPr>
        <p:spPr>
          <a:xfrm>
            <a:off x="7239315" y="2853022"/>
            <a:ext cx="467999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准备室</a:t>
            </a:r>
          </a:p>
        </p:txBody>
      </p:sp>
      <p:pic>
        <p:nvPicPr>
          <p:cNvPr id="46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20" y="4822571"/>
            <a:ext cx="188416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 descr="E:\苏楠楠\2014项目\THU清华大学李兆基大楼创客空间设计\资料\清华全部项目\6层创客空间\86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1800" y="4822571"/>
            <a:ext cx="1896567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55" descr="E:\苏楠楠\2014项目\THU清华大学李兆基大楼创客空间设计\资料\清华全部项目\14.11.18创客COFFEE效果图\coffee_View0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642" y="1411463"/>
            <a:ext cx="172526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01865" y="141146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直线连接符 57"/>
          <p:cNvCxnSpPr/>
          <p:nvPr/>
        </p:nvCxnSpPr>
        <p:spPr>
          <a:xfrm>
            <a:off x="5449321" y="1951463"/>
            <a:ext cx="674891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E:\苏楠楠\2014项目\THU清华大学李兆基大楼创客空间设计\2015.01.12新参考\昊哥的图\6层创客空间\6f12110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724" y="1411463"/>
            <a:ext cx="18938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8303114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cxnSp>
        <p:nvCxnSpPr>
          <p:cNvPr id="59" name="直线连接符 58"/>
          <p:cNvCxnSpPr/>
          <p:nvPr/>
        </p:nvCxnSpPr>
        <p:spPr>
          <a:xfrm>
            <a:off x="9468483" y="4367562"/>
            <a:ext cx="846184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cisco-telepresence-photo-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41" y="4822571"/>
            <a:ext cx="1728000" cy="1080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46474" y="60712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互联教学、内容发布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670381" y="1467661"/>
            <a:ext cx="37823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B634-1</a:t>
            </a:r>
            <a:r>
              <a:rPr lang="zh-CN" altLang="en-US" sz="1600" dirty="0" smtClean="0"/>
              <a:t>，智慧教室：</a:t>
            </a:r>
            <a:endParaRPr lang="en-US" altLang="zh-CN" sz="1600" dirty="0" smtClean="0"/>
          </a:p>
          <a:p>
            <a:r>
              <a:rPr lang="zh-CN" altLang="en-US" sz="1600" dirty="0" smtClean="0"/>
              <a:t>视频课程录制、小班课程、</a:t>
            </a:r>
            <a:r>
              <a:rPr lang="en-US" altLang="zh-CN" sz="1600" dirty="0" err="1" smtClean="0"/>
              <a:t>iPodia</a:t>
            </a:r>
            <a:r>
              <a:rPr lang="zh-CN" altLang="en-US" sz="1600" dirty="0" smtClean="0"/>
              <a:t>课程</a:t>
            </a:r>
            <a:endParaRPr lang="en-US" altLang="zh-CN" sz="1600" dirty="0" smtClean="0"/>
          </a:p>
          <a:p>
            <a:r>
              <a:rPr lang="en-US" altLang="zh-CN" sz="1600" dirty="0" smtClean="0"/>
              <a:t>B634-2</a:t>
            </a:r>
            <a:r>
              <a:rPr lang="zh-CN" altLang="en-US" sz="1600" dirty="0" smtClean="0"/>
              <a:t>，视频会议室：</a:t>
            </a:r>
            <a:endParaRPr lang="en-US" altLang="zh-CN" sz="1600" dirty="0" smtClean="0"/>
          </a:p>
          <a:p>
            <a:r>
              <a:rPr lang="zh-CN" altLang="en-US" sz="1600" dirty="0" smtClean="0"/>
              <a:t>远程视频会议、远程视频研讨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B635</a:t>
            </a:r>
            <a:r>
              <a:rPr lang="zh-CN" altLang="en-US" sz="1600" dirty="0" smtClean="0"/>
              <a:t>，学生研讨与文化交流空间：</a:t>
            </a:r>
            <a:endParaRPr lang="en-US" altLang="zh-CN" sz="1600" dirty="0" smtClean="0"/>
          </a:p>
          <a:p>
            <a:r>
              <a:rPr lang="zh-CN" altLang="en-US" sz="1600" dirty="0" smtClean="0"/>
              <a:t>＊生物化学医疗（茶文化协会、药学院）</a:t>
            </a:r>
            <a:endParaRPr lang="en-US" altLang="zh-CN" sz="1600" dirty="0"/>
          </a:p>
          <a:p>
            <a:endParaRPr lang="en-US" sz="1600" dirty="0"/>
          </a:p>
          <a:p>
            <a:r>
              <a:rPr lang="en-US" altLang="zh-CN" sz="1600" dirty="0" smtClean="0"/>
              <a:t>B637</a:t>
            </a:r>
            <a:r>
              <a:rPr lang="zh-CN" altLang="en-US" sz="1600" dirty="0" smtClean="0"/>
              <a:t>，项目开发公共工作室：</a:t>
            </a:r>
            <a:endParaRPr lang="en-US" altLang="zh-CN" sz="1600" dirty="0" smtClean="0"/>
          </a:p>
          <a:p>
            <a:r>
              <a:rPr lang="zh-CN" altLang="en-US" sz="1600" dirty="0" smtClean="0"/>
              <a:t>学生进行产品开发与科技孵化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B643-2</a:t>
            </a:r>
            <a:r>
              <a:rPr lang="zh-CN" altLang="en-US" sz="1600" dirty="0" smtClean="0"/>
              <a:t>，跨学科学生工作坊：</a:t>
            </a:r>
            <a:endParaRPr lang="en-US" altLang="zh-CN" sz="1600" dirty="0" smtClean="0"/>
          </a:p>
          <a:p>
            <a:r>
              <a:rPr lang="zh-CN" altLang="en-US" sz="1600" dirty="0" smtClean="0"/>
              <a:t>＊终身学习实验室（美术学院、教育研究院）</a:t>
            </a:r>
            <a:endParaRPr lang="en-US" altLang="zh-CN" sz="1600" dirty="0" smtClean="0"/>
          </a:p>
          <a:p>
            <a:r>
              <a:rPr lang="zh-CN" altLang="en-US" sz="1600" dirty="0" smtClean="0"/>
              <a:t>＊商业实验室（经管学院）</a:t>
            </a:r>
            <a:endParaRPr lang="en-US" altLang="zh-CN" sz="1600" dirty="0" smtClean="0"/>
          </a:p>
          <a:p>
            <a:r>
              <a:rPr lang="zh-CN" altLang="en-US" sz="1600" dirty="0" smtClean="0"/>
              <a:t>＊模块与模式实验室（</a:t>
            </a:r>
            <a:r>
              <a:rPr lang="en-US" altLang="zh-CN" sz="1600" dirty="0" smtClean="0"/>
              <a:t>Module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Mode</a:t>
            </a:r>
            <a:r>
              <a:rPr lang="zh-CN" altLang="en-US" sz="1600" smtClean="0"/>
              <a:t>）数字互联教育技术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396</TotalTime>
  <Words>542</Words>
  <Application>Microsoft Macintosh PowerPoint</Application>
  <PresentationFormat>Widescreen</PresentationFormat>
  <Paragraphs>123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Century Gothic</vt:lpstr>
      <vt:lpstr>Wingdings 2</vt:lpstr>
      <vt:lpstr>宋体</vt:lpstr>
      <vt:lpstr>微软雅黑</vt:lpstr>
      <vt:lpstr>奥斯汀</vt:lpstr>
      <vt:lpstr>iCenter 创客空间规划</vt:lpstr>
      <vt:lpstr>iCenter创客空间各楼层布局</vt:lpstr>
      <vt:lpstr>1F层规划</vt:lpstr>
      <vt:lpstr>4F层规划</vt:lpstr>
      <vt:lpstr>5F层规划</vt:lpstr>
      <vt:lpstr>6F层规划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Woody Wang</cp:lastModifiedBy>
  <cp:revision>85</cp:revision>
  <dcterms:created xsi:type="dcterms:W3CDTF">2015-10-24T04:56:30Z</dcterms:created>
  <dcterms:modified xsi:type="dcterms:W3CDTF">2016-02-13T00:13:32Z</dcterms:modified>
</cp:coreProperties>
</file>